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7" r:id="rId3"/>
    <p:sldId id="258" r:id="rId4"/>
    <p:sldId id="261" r:id="rId5"/>
    <p:sldId id="262" r:id="rId6"/>
    <p:sldId id="263" r:id="rId7"/>
    <p:sldId id="269" r:id="rId8"/>
    <p:sldId id="270" r:id="rId9"/>
    <p:sldId id="264" r:id="rId10"/>
    <p:sldId id="271" r:id="rId11"/>
    <p:sldId id="272" r:id="rId12"/>
    <p:sldId id="274" r:id="rId13"/>
    <p:sldId id="266" r:id="rId14"/>
    <p:sldId id="27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dpitaya.readthedocs.io/en/latest/appsFeatures/examples/acqRF-samp-and-dec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rnell.com/datasheets/3216075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39432B51-710A-E64E-8440-674B35975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t="13694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57E45-786A-004C-89FC-028D200C5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Remote Electronics Laboratories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454C5-3F16-C741-B540-C3F1B5DE6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Jack Renshaw (z5114675) UG Thesis 2021/22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103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8" y="-42062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RedPitaya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2613F-FEB7-4347-8F56-DE685FEFE859}"/>
              </a:ext>
            </a:extLst>
          </p:cNvPr>
          <p:cNvSpPr txBox="1"/>
          <p:nvPr/>
        </p:nvSpPr>
        <p:spPr>
          <a:xfrm>
            <a:off x="1067970" y="909077"/>
            <a:ext cx="8659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Remote laboratory experiments of Analog Electronics based on ’RedPitaya’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Garcia-Orellana et al, University of Extremadura, Spain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FB65A206-2A13-CB4D-AFF7-24F7AF6A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969" y="2774000"/>
            <a:ext cx="3869882" cy="2548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F07A9-0389-3946-8D27-72AEB9BBE065}"/>
              </a:ext>
            </a:extLst>
          </p:cNvPr>
          <p:cNvSpPr txBox="1"/>
          <p:nvPr/>
        </p:nvSpPr>
        <p:spPr>
          <a:xfrm>
            <a:off x="219567" y="2338994"/>
            <a:ext cx="7959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RedPitaya</a:t>
            </a:r>
            <a:r>
              <a:rPr lang="en-US" dirty="0"/>
              <a:t> is a “Complete Package” design comprised of 3 </a:t>
            </a:r>
            <a:br>
              <a:rPr lang="en-US" dirty="0"/>
            </a:br>
            <a:r>
              <a:rPr lang="en-US" dirty="0"/>
              <a:t>main components on a single device. This is good example of a class </a:t>
            </a:r>
            <a:br>
              <a:rPr lang="en-US" dirty="0"/>
            </a:br>
            <a:r>
              <a:rPr lang="en-US" dirty="0"/>
              <a:t>of solutions to remote labs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478E5-7C55-B041-B2FA-8D865A495E93}"/>
              </a:ext>
            </a:extLst>
          </p:cNvPr>
          <p:cNvSpPr txBox="1"/>
          <p:nvPr/>
        </p:nvSpPr>
        <p:spPr>
          <a:xfrm>
            <a:off x="883240" y="3317475"/>
            <a:ext cx="56905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Web Interface – </a:t>
            </a:r>
            <a:r>
              <a:rPr lang="en-US" dirty="0"/>
              <a:t>“</a:t>
            </a:r>
            <a:r>
              <a:rPr lang="en-AU" dirty="0"/>
              <a:t>a file programmed in HTML and JavaScript with </a:t>
            </a:r>
            <a:r>
              <a:rPr lang="en-AU" dirty="0" err="1"/>
              <a:t>JQuery</a:t>
            </a:r>
            <a:r>
              <a:rPr lang="en-AU" dirty="0"/>
              <a:t>, which the NGINX web server [hosted on the device] sends to the client”</a:t>
            </a:r>
          </a:p>
          <a:p>
            <a:r>
              <a:rPr lang="en-US" b="1" dirty="0"/>
              <a:t>2. Controller – </a:t>
            </a:r>
            <a:r>
              <a:rPr lang="en-US" dirty="0"/>
              <a:t>“A set of C-Programmed functions which is loaded by the web server when any communication is required [with the FGPA]</a:t>
            </a:r>
          </a:p>
          <a:p>
            <a:r>
              <a:rPr lang="en-US" b="1" dirty="0"/>
              <a:t>3. Hardware </a:t>
            </a:r>
            <a:r>
              <a:rPr lang="en-US" dirty="0"/>
              <a:t>– The core of the device is the </a:t>
            </a:r>
            <a:r>
              <a:rPr lang="en-US" dirty="0" err="1"/>
              <a:t>RedPitaya</a:t>
            </a:r>
            <a:r>
              <a:rPr lang="en-US" dirty="0"/>
              <a:t> device, which contains 16 digital IO pins, ADCs, an FPGA, LED’s. Arduino on steroids. </a:t>
            </a:r>
            <a:endParaRPr lang="en-AU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3275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8" y="-42062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RedPitaya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2613F-FEB7-4347-8F56-DE685FEFE859}"/>
              </a:ext>
            </a:extLst>
          </p:cNvPr>
          <p:cNvSpPr txBox="1"/>
          <p:nvPr/>
        </p:nvSpPr>
        <p:spPr>
          <a:xfrm>
            <a:off x="1067970" y="909077"/>
            <a:ext cx="8659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Remote laboratory experiments of Analog Electronics based on ’RedPitaya’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Garcia-Orellana et al, University of Extremadura, Spain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FB65A206-2A13-CB4D-AFF7-24F7AF6A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969" y="2774000"/>
            <a:ext cx="3869882" cy="2548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478E5-7C55-B041-B2FA-8D865A495E93}"/>
              </a:ext>
            </a:extLst>
          </p:cNvPr>
          <p:cNvSpPr txBox="1"/>
          <p:nvPr/>
        </p:nvSpPr>
        <p:spPr>
          <a:xfrm>
            <a:off x="1265754" y="3008556"/>
            <a:ext cx="56905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Web Interface – </a:t>
            </a:r>
            <a:r>
              <a:rPr lang="en-US" dirty="0"/>
              <a:t>“</a:t>
            </a:r>
            <a:r>
              <a:rPr lang="en-AU" dirty="0"/>
              <a:t>a file programmed in HTML and JavaScript with </a:t>
            </a:r>
            <a:r>
              <a:rPr lang="en-AU" dirty="0" err="1"/>
              <a:t>JQuery</a:t>
            </a:r>
            <a:r>
              <a:rPr lang="en-AU" dirty="0"/>
              <a:t>, which the NGINX web server [hosted on the device] sends to the client”</a:t>
            </a:r>
          </a:p>
          <a:p>
            <a:r>
              <a:rPr lang="en-US" b="1" dirty="0"/>
              <a:t>2. Controller – </a:t>
            </a:r>
            <a:r>
              <a:rPr lang="en-US" dirty="0"/>
              <a:t>“A set of C-Programmed functions which is loaded by the web server when any communication is required [with the FGPA]”</a:t>
            </a:r>
          </a:p>
          <a:p>
            <a:r>
              <a:rPr lang="en-US" b="1" dirty="0"/>
              <a:t>3. Hardware </a:t>
            </a:r>
            <a:r>
              <a:rPr lang="en-US" dirty="0"/>
              <a:t>– The core of the device is the </a:t>
            </a:r>
            <a:r>
              <a:rPr lang="en-US" dirty="0" err="1"/>
              <a:t>RedPitaya</a:t>
            </a:r>
            <a:r>
              <a:rPr lang="en-US" dirty="0"/>
              <a:t> device, which contains 16 digital IO pins, ADCs, an FPGA, LED’s. Arduino on steroids. </a:t>
            </a:r>
            <a:endParaRPr lang="en-AU" b="1" dirty="0"/>
          </a:p>
        </p:txBody>
      </p:sp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8C567170-870B-3D46-9F72-A6C612F9C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732" y="3199479"/>
            <a:ext cx="914400" cy="914400"/>
          </a:xfrm>
          <a:prstGeom prst="rect">
            <a:avLst/>
          </a:prstGeom>
        </p:spPr>
      </p:pic>
      <p:pic>
        <p:nvPicPr>
          <p:cNvPr id="13" name="Graphic 12" descr="Tick with solid fill">
            <a:extLst>
              <a:ext uri="{FF2B5EF4-FFF2-40B4-BE49-F238E27FC236}">
                <a16:creationId xmlns:a16="http://schemas.microsoft.com/office/drawing/2014/main" id="{711E9B22-BD8E-C44E-B0DC-7E2EF54ED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97" y="4080512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76D7002D-4938-2D4F-81F6-5D4784BEE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05" y="499491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5EBE1-83BF-DE44-9681-8DE0EEA8DE7D}"/>
              </a:ext>
            </a:extLst>
          </p:cNvPr>
          <p:cNvSpPr txBox="1"/>
          <p:nvPr/>
        </p:nvSpPr>
        <p:spPr>
          <a:xfrm>
            <a:off x="1309221" y="2449366"/>
            <a:ext cx="600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Cost, Reasonably Adaptable and Configurable</a:t>
            </a:r>
          </a:p>
        </p:txBody>
      </p:sp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75187D97-E254-9545-820B-61D794E30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944" y="231547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1BB2EA-41BF-A14B-9CB8-32CD82C3DBB2}"/>
              </a:ext>
            </a:extLst>
          </p:cNvPr>
          <p:cNvSpPr txBox="1"/>
          <p:nvPr/>
        </p:nvSpPr>
        <p:spPr>
          <a:xfrm>
            <a:off x="1353345" y="608981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Design/Hardware Aspect</a:t>
            </a:r>
          </a:p>
        </p:txBody>
      </p: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4675B5D4-0450-3647-91A4-D06ECA27F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473" y="59424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41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8" y="-42062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RedPitaya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2613F-FEB7-4347-8F56-DE685FEFE859}"/>
              </a:ext>
            </a:extLst>
          </p:cNvPr>
          <p:cNvSpPr txBox="1"/>
          <p:nvPr/>
        </p:nvSpPr>
        <p:spPr>
          <a:xfrm>
            <a:off x="1067970" y="909077"/>
            <a:ext cx="8659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Remote laboratory experiments of Analog Electronics based on ’RedPitaya’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Garcia-Orellana et al, University of Extremadura, Spain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FB65A206-2A13-CB4D-AFF7-24F7AF6A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969" y="2774000"/>
            <a:ext cx="3869882" cy="2548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478E5-7C55-B041-B2FA-8D865A495E93}"/>
              </a:ext>
            </a:extLst>
          </p:cNvPr>
          <p:cNvSpPr txBox="1"/>
          <p:nvPr/>
        </p:nvSpPr>
        <p:spPr>
          <a:xfrm>
            <a:off x="139421" y="2179993"/>
            <a:ext cx="56905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Hardware Concern</a:t>
            </a:r>
          </a:p>
          <a:p>
            <a:r>
              <a:rPr lang="en-AU" sz="1200" dirty="0"/>
              <a:t>Does the device have the ability to measure signals up to    and above the slew rate of OPAMPs?</a:t>
            </a:r>
          </a:p>
          <a:p>
            <a:r>
              <a:rPr lang="en-AU" sz="1200" dirty="0"/>
              <a:t>	With 8 decimal points, the sampling rate of the </a:t>
            </a:r>
            <a:r>
              <a:rPr lang="en-AU" sz="1200" dirty="0" err="1"/>
              <a:t>RedPitaya</a:t>
            </a:r>
            <a:r>
              <a:rPr lang="en-AU" sz="1200" dirty="0"/>
              <a:t> is 	5.6MS/s. RTM3004 is </a:t>
            </a:r>
            <a:r>
              <a:rPr lang="en-AU" sz="1200" b="1" dirty="0"/>
              <a:t>2.5GS/s </a:t>
            </a:r>
          </a:p>
          <a:p>
            <a:r>
              <a:rPr lang="en-AU" sz="1200" dirty="0"/>
              <a:t>What are the limitations on signal generation and current?</a:t>
            </a:r>
          </a:p>
          <a:p>
            <a:r>
              <a:rPr lang="en-AU" sz="1200" dirty="0"/>
              <a:t>	absolute max output current is 16mA. Is this enough? We will likely 	need a separate supply/</a:t>
            </a:r>
            <a:r>
              <a:rPr lang="en-AU" sz="1200" dirty="0" err="1"/>
              <a:t>siggen</a:t>
            </a:r>
            <a:r>
              <a:rPr lang="en-AU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BB2EA-41BF-A14B-9CB8-32CD82C3DBB2}"/>
              </a:ext>
            </a:extLst>
          </p:cNvPr>
          <p:cNvSpPr txBox="1"/>
          <p:nvPr/>
        </p:nvSpPr>
        <p:spPr>
          <a:xfrm>
            <a:off x="386019" y="6149725"/>
            <a:ext cx="8499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https://redpitaya.readthedocs.io/en/latest/appsFeatures/examples/acqRF-samp-and-dec.html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https://www.farnell.com/datasheets/3216075.pdf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F80D22-CC49-CB49-A443-3C3C8F36C059}"/>
              </a:ext>
            </a:extLst>
          </p:cNvPr>
          <p:cNvSpPr txBox="1"/>
          <p:nvPr/>
        </p:nvSpPr>
        <p:spPr>
          <a:xfrm>
            <a:off x="139421" y="3752525"/>
            <a:ext cx="56905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Pedagogical Concern</a:t>
            </a:r>
          </a:p>
          <a:p>
            <a:r>
              <a:rPr lang="en-AU" sz="1200" dirty="0"/>
              <a:t>The system out of the box doesn’t incorporate design, simply measurement and switching. The system is adaptable, so there’s scope to add this retroactively</a:t>
            </a:r>
          </a:p>
          <a:p>
            <a:r>
              <a:rPr lang="en-AU" sz="1200" dirty="0"/>
              <a:t>Oscilloscope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D01BE6-6FCC-DB46-B015-CE374F7DA75C}"/>
              </a:ext>
            </a:extLst>
          </p:cNvPr>
          <p:cNvSpPr txBox="1"/>
          <p:nvPr/>
        </p:nvSpPr>
        <p:spPr>
          <a:xfrm>
            <a:off x="139003" y="5048415"/>
            <a:ext cx="569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Practical Concern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A9A2A-346B-8E4B-B59F-C427F125907F}"/>
              </a:ext>
            </a:extLst>
          </p:cNvPr>
          <p:cNvSpPr txBox="1"/>
          <p:nvPr/>
        </p:nvSpPr>
        <p:spPr>
          <a:xfrm>
            <a:off x="139421" y="5336410"/>
            <a:ext cx="58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Setting up each circuit before each lab will be highly cumbersome </a:t>
            </a:r>
          </a:p>
          <a:p>
            <a:r>
              <a:rPr lang="en-US" sz="1200" dirty="0"/>
              <a:t>if the circuit is complicated. This is something STUDENTS should be doing!</a:t>
            </a:r>
          </a:p>
          <a:p>
            <a:r>
              <a:rPr lang="en-US" sz="1200" dirty="0"/>
              <a:t>It would be difficult to integrate this into the existing PCBs in an effective way</a:t>
            </a:r>
          </a:p>
        </p:txBody>
      </p:sp>
    </p:spTree>
    <p:extLst>
      <p:ext uri="{BB962C8B-B14F-4D97-AF65-F5344CB8AC3E}">
        <p14:creationId xmlns:p14="http://schemas.microsoft.com/office/powerpoint/2010/main" val="124967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ressed man working on laptop">
            <a:extLst>
              <a:ext uri="{FF2B5EF4-FFF2-40B4-BE49-F238E27FC236}">
                <a16:creationId xmlns:a16="http://schemas.microsoft.com/office/drawing/2014/main" id="{C471B03B-D762-7441-9D84-4ED2E73C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4477" r="26248"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57E45-786A-004C-89FC-028D200C5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Preliminary Work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454C5-3F16-C741-B540-C3F1B5DE6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Jack Renshaw (z5114675) UG Thesis 2021/22</a:t>
            </a:r>
          </a:p>
        </p:txBody>
      </p:sp>
    </p:spTree>
    <p:extLst>
      <p:ext uri="{BB962C8B-B14F-4D97-AF65-F5344CB8AC3E}">
        <p14:creationId xmlns:p14="http://schemas.microsoft.com/office/powerpoint/2010/main" val="10928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8" y="-42062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High Level Design</a:t>
            </a:r>
          </a:p>
        </p:txBody>
      </p:sp>
    </p:spTree>
    <p:extLst>
      <p:ext uri="{BB962C8B-B14F-4D97-AF65-F5344CB8AC3E}">
        <p14:creationId xmlns:p14="http://schemas.microsoft.com/office/powerpoint/2010/main" val="3834637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udent working in library at night">
            <a:extLst>
              <a:ext uri="{FF2B5EF4-FFF2-40B4-BE49-F238E27FC236}">
                <a16:creationId xmlns:a16="http://schemas.microsoft.com/office/drawing/2014/main" id="{39432B51-710A-E64E-8440-674B3597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</a:blip>
          <a:srcRect t="7802" b="78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57E45-786A-004C-89FC-028D200C5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Thesis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454C5-3F16-C741-B540-C3F1B5DE6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Jack Renshaw (z5114675) UG Thesis 2021/22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86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F084-0C9E-504E-8B47-4F4A9B0A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6B62-A2A4-A74E-9FE8-5678EF510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Move towards remote education</a:t>
            </a:r>
          </a:p>
          <a:p>
            <a:pPr marL="857250" lvl="1" indent="-457200">
              <a:buAutoNum type="arabicPeriod"/>
            </a:pPr>
            <a:r>
              <a:rPr lang="en-US" dirty="0"/>
              <a:t>Institutional Incentives </a:t>
            </a:r>
          </a:p>
          <a:p>
            <a:pPr marL="857250" lvl="1" indent="-457200">
              <a:buAutoNum type="arabicPeriod"/>
            </a:pPr>
            <a:r>
              <a:rPr lang="en-US" dirty="0"/>
              <a:t>Student-Driven</a:t>
            </a:r>
          </a:p>
          <a:p>
            <a:pPr marL="857250" lvl="1" indent="-457200">
              <a:buAutoNum type="arabicPeriod"/>
            </a:pPr>
            <a:r>
              <a:rPr lang="en-US" dirty="0"/>
              <a:t>HD Video Streaming, Conference Calls, Lecture Recordings</a:t>
            </a:r>
          </a:p>
          <a:p>
            <a:pPr marL="400050" lvl="1" indent="0">
              <a:buNone/>
            </a:pPr>
            <a:r>
              <a:rPr lang="en-US" dirty="0"/>
              <a:t>COVID-19 Accelerated the trend</a:t>
            </a:r>
          </a:p>
        </p:txBody>
      </p:sp>
      <p:pic>
        <p:nvPicPr>
          <p:cNvPr id="5" name="Picture 4" descr="A pile of red berries&#10;&#10;Description automatically generated with low confidence">
            <a:extLst>
              <a:ext uri="{FF2B5EF4-FFF2-40B4-BE49-F238E27FC236}">
                <a16:creationId xmlns:a16="http://schemas.microsoft.com/office/drawing/2014/main" id="{D1B378FA-2A4B-AE42-8AD8-56C14368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518" y="4375448"/>
            <a:ext cx="2902901" cy="20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로봇 연구실에서 로봇을 프로그래밍하고 있는 엔지니어">
            <a:extLst>
              <a:ext uri="{FF2B5EF4-FFF2-40B4-BE49-F238E27FC236}">
                <a16:creationId xmlns:a16="http://schemas.microsoft.com/office/drawing/2014/main" id="{F5483EAB-5067-4061-BE3E-F0DDA6B7F64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rcRect t="7809" b="78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94EE4-1856-B945-9AD6-BCFA041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Purpose of Laboratories</a:t>
            </a:r>
          </a:p>
        </p:txBody>
      </p:sp>
    </p:spTree>
    <p:extLst>
      <p:ext uri="{BB962C8B-B14F-4D97-AF65-F5344CB8AC3E}">
        <p14:creationId xmlns:p14="http://schemas.microsoft.com/office/powerpoint/2010/main" val="198237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Pedagogy of Laboratories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7B7C-C9D2-0E4C-B1D5-CD698794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</a:p>
        </p:txBody>
      </p:sp>
      <p:pic>
        <p:nvPicPr>
          <p:cNvPr id="5" name="Picture 4" descr="American Philosopher and Educator John Dewey">
            <a:extLst>
              <a:ext uri="{FF2B5EF4-FFF2-40B4-BE49-F238E27FC236}">
                <a16:creationId xmlns:a16="http://schemas.microsoft.com/office/drawing/2014/main" id="{D7F29DC2-EAD5-DC48-89FD-69C8D892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708" y="2753493"/>
            <a:ext cx="2224007" cy="3039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81CD05-3FD5-2D45-AC61-79F76190A2F5}"/>
              </a:ext>
            </a:extLst>
          </p:cNvPr>
          <p:cNvSpPr txBox="1"/>
          <p:nvPr/>
        </p:nvSpPr>
        <p:spPr>
          <a:xfrm>
            <a:off x="9581322" y="5803282"/>
            <a:ext cx="3286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American Philosopher and Educator </a:t>
            </a:r>
            <a:r>
              <a:rPr lang="en-US" sz="1000"/>
              <a:t>John Dewey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7543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Laboratories within Electronics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7B7C-C9D2-0E4C-B1D5-CD698794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</a:p>
        </p:txBody>
      </p:sp>
      <p:pic>
        <p:nvPicPr>
          <p:cNvPr id="5" name="Picture 4" descr="American Philosopher and Educator John Dewey">
            <a:extLst>
              <a:ext uri="{FF2B5EF4-FFF2-40B4-BE49-F238E27FC236}">
                <a16:creationId xmlns:a16="http://schemas.microsoft.com/office/drawing/2014/main" id="{D7F29DC2-EAD5-DC48-89FD-69C8D892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708" y="2753493"/>
            <a:ext cx="2224007" cy="3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33" y="-62686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Concrete Example – Lab 1 ELEC2133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7B7C-C9D2-0E4C-B1D5-CD698794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61" y="2530934"/>
            <a:ext cx="8564978" cy="3484879"/>
          </a:xfrm>
        </p:spPr>
        <p:txBody>
          <a:bodyPr>
            <a:normAutofit/>
          </a:bodyPr>
          <a:lstStyle/>
          <a:p>
            <a:r>
              <a:rPr lang="en-US" dirty="0"/>
              <a:t>1. Lab investigates non-idealities of OPAMPs (</a:t>
            </a:r>
            <a:r>
              <a:rPr lang="en-AU" dirty="0"/>
              <a:t>LM301A) </a:t>
            </a:r>
            <a:endParaRPr lang="en-US" dirty="0"/>
          </a:p>
          <a:p>
            <a:pPr lvl="1"/>
            <a:r>
              <a:rPr lang="en-US" dirty="0"/>
              <a:t>A. Measuring propagation delay, slew rate, bandwidth</a:t>
            </a:r>
          </a:p>
          <a:p>
            <a:pPr lvl="1"/>
            <a:r>
              <a:rPr lang="en-US" dirty="0"/>
              <a:t>B. Investigating the effects of an (external) compensation capacitor on the above</a:t>
            </a:r>
          </a:p>
        </p:txBody>
      </p:sp>
      <p:pic>
        <p:nvPicPr>
          <p:cNvPr id="5" name="Picture 4" descr="American Philosopher and Educator John Dewey">
            <a:extLst>
              <a:ext uri="{FF2B5EF4-FFF2-40B4-BE49-F238E27FC236}">
                <a16:creationId xmlns:a16="http://schemas.microsoft.com/office/drawing/2014/main" id="{D7F29DC2-EAD5-DC48-89FD-69C8D892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708" y="2753493"/>
            <a:ext cx="2224007" cy="3039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21A3C3-E072-A948-807E-81B9E1FE21B4}"/>
              </a:ext>
            </a:extLst>
          </p:cNvPr>
          <p:cNvSpPr txBox="1"/>
          <p:nvPr/>
        </p:nvSpPr>
        <p:spPr>
          <a:xfrm>
            <a:off x="299285" y="4048068"/>
            <a:ext cx="9369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lab problematizes the ‘ideal’ OPAMP by introducing real world effects</a:t>
            </a:r>
            <a:br>
              <a:rPr lang="en-US" dirty="0"/>
            </a:br>
            <a:r>
              <a:rPr lang="en-US" dirty="0"/>
              <a:t>Teaches students a theoretical framework for understanding the non-ideal aspects</a:t>
            </a:r>
            <a:br>
              <a:rPr lang="en-US" dirty="0"/>
            </a:br>
            <a:r>
              <a:rPr lang="en-US" dirty="0"/>
              <a:t>of OPAMPs (in terms of parameters)</a:t>
            </a:r>
            <a:br>
              <a:rPr lang="en-US" dirty="0"/>
            </a:br>
            <a:r>
              <a:rPr lang="en-US" dirty="0"/>
              <a:t>Introduces a practical method for overcoming limitations (cap compensation)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A0CD-68E4-744D-B79D-BAD18D135637}"/>
              </a:ext>
            </a:extLst>
          </p:cNvPr>
          <p:cNvSpPr txBox="1"/>
          <p:nvPr/>
        </p:nvSpPr>
        <p:spPr>
          <a:xfrm>
            <a:off x="854415" y="1280649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Theory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3373947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8" y="-42062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Concrete Example – Lab 1 ELEC2133</a:t>
            </a:r>
          </a:p>
        </p:txBody>
      </p:sp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6D556B5-6DE8-4A4E-BF2E-8916ECE7B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8" t="7577" r="14296" b="12927"/>
          <a:stretch/>
        </p:blipFill>
        <p:spPr>
          <a:xfrm>
            <a:off x="9723574" y="3371899"/>
            <a:ext cx="2114276" cy="1966532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4CC91241-2997-B846-8DB6-20E719B0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906" y="2625227"/>
            <a:ext cx="2460834" cy="1799002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0F66B67-A691-E345-9C40-FC7E0A336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5" y="4726238"/>
            <a:ext cx="2917637" cy="19007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C2613F-FEB7-4347-8F56-DE685FEFE859}"/>
              </a:ext>
            </a:extLst>
          </p:cNvPr>
          <p:cNvSpPr txBox="1"/>
          <p:nvPr/>
        </p:nvSpPr>
        <p:spPr>
          <a:xfrm>
            <a:off x="1068388" y="1410229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 Operation</a:t>
            </a:r>
          </a:p>
        </p:txBody>
      </p:sp>
      <p:pic>
        <p:nvPicPr>
          <p:cNvPr id="15" name="Picture 14" descr="Teacher pointing at laptop screen to young students">
            <a:extLst>
              <a:ext uri="{FF2B5EF4-FFF2-40B4-BE49-F238E27FC236}">
                <a16:creationId xmlns:a16="http://schemas.microsoft.com/office/drawing/2014/main" id="{F356BC10-E47B-7444-828A-08CCF8557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63" y="3772607"/>
            <a:ext cx="1705649" cy="1136822"/>
          </a:xfrm>
          <a:prstGeom prst="rect">
            <a:avLst/>
          </a:prstGeom>
        </p:spPr>
      </p:pic>
      <p:pic>
        <p:nvPicPr>
          <p:cNvPr id="22" name="Graphic 21" descr="Internet with solid fill">
            <a:extLst>
              <a:ext uri="{FF2B5EF4-FFF2-40B4-BE49-F238E27FC236}">
                <a16:creationId xmlns:a16="http://schemas.microsoft.com/office/drawing/2014/main" id="{CE0A1D08-A6D8-7E47-975E-BFA5B2648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9720" y="3816595"/>
            <a:ext cx="1048846" cy="104884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31CF62-22D4-BE49-8C85-9DB9D74FF50A}"/>
              </a:ext>
            </a:extLst>
          </p:cNvPr>
          <p:cNvCxnSpPr>
            <a:cxnSpLocks/>
          </p:cNvCxnSpPr>
          <p:nvPr/>
        </p:nvCxnSpPr>
        <p:spPr>
          <a:xfrm>
            <a:off x="1979054" y="4341018"/>
            <a:ext cx="96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D9A707-1792-2B45-807B-EC5C80351803}"/>
              </a:ext>
            </a:extLst>
          </p:cNvPr>
          <p:cNvCxnSpPr>
            <a:cxnSpLocks/>
          </p:cNvCxnSpPr>
          <p:nvPr/>
        </p:nvCxnSpPr>
        <p:spPr>
          <a:xfrm flipV="1">
            <a:off x="3725353" y="3116714"/>
            <a:ext cx="1672152" cy="62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4AFCAB-23BA-7F48-956C-533743FA79BF}"/>
              </a:ext>
            </a:extLst>
          </p:cNvPr>
          <p:cNvCxnSpPr>
            <a:cxnSpLocks/>
          </p:cNvCxnSpPr>
          <p:nvPr/>
        </p:nvCxnSpPr>
        <p:spPr>
          <a:xfrm>
            <a:off x="3966507" y="4539613"/>
            <a:ext cx="1517257" cy="78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3A5D16-4A85-154C-BD2C-9FCA638C4DE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867495" y="4865441"/>
            <a:ext cx="1530010" cy="81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03D358-D595-0744-A774-A586936AAA8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086740" y="3524728"/>
            <a:ext cx="1477731" cy="459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A03DF3-676D-EC4A-91AE-B5B1A46AA815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8315142" y="4571839"/>
            <a:ext cx="1249330" cy="110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5787CF2-7342-9E4F-BEFC-F9EDB92B97FA}"/>
              </a:ext>
            </a:extLst>
          </p:cNvPr>
          <p:cNvSpPr txBox="1"/>
          <p:nvPr/>
        </p:nvSpPr>
        <p:spPr>
          <a:xfrm>
            <a:off x="1921212" y="266440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Computer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6A2712-8367-C34A-A8B1-1C4DD2B37FF6}"/>
              </a:ext>
            </a:extLst>
          </p:cNvPr>
          <p:cNvSpPr txBox="1"/>
          <p:nvPr/>
        </p:nvSpPr>
        <p:spPr>
          <a:xfrm>
            <a:off x="5775409" y="226464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LabVIEW Interface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2C179F-27B5-194C-82B0-CE7678395F83}"/>
              </a:ext>
            </a:extLst>
          </p:cNvPr>
          <p:cNvSpPr txBox="1"/>
          <p:nvPr/>
        </p:nvSpPr>
        <p:spPr>
          <a:xfrm>
            <a:off x="5625906" y="4464373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Oscilloscope (IP Access)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91D664-1F28-544C-8D8A-44B2D8082095}"/>
              </a:ext>
            </a:extLst>
          </p:cNvPr>
          <p:cNvSpPr txBox="1"/>
          <p:nvPr/>
        </p:nvSpPr>
        <p:spPr>
          <a:xfrm>
            <a:off x="10227713" y="542875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PCB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0345D1-2AEE-C14E-8E71-3502D525CB3E}"/>
              </a:ext>
            </a:extLst>
          </p:cNvPr>
          <p:cNvSpPr txBox="1"/>
          <p:nvPr/>
        </p:nvSpPr>
        <p:spPr>
          <a:xfrm>
            <a:off x="8554788" y="5428751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Signal Output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587DD3-22B2-0545-BF9A-C284ECE1D7F2}"/>
              </a:ext>
            </a:extLst>
          </p:cNvPr>
          <p:cNvSpPr txBox="1"/>
          <p:nvPr/>
        </p:nvSpPr>
        <p:spPr>
          <a:xfrm>
            <a:off x="8207774" y="3282982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Switch Instruction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86EDF0-696C-3B45-8EB9-B0F014B628F4}"/>
              </a:ext>
            </a:extLst>
          </p:cNvPr>
          <p:cNvSpPr txBox="1"/>
          <p:nvPr/>
        </p:nvSpPr>
        <p:spPr>
          <a:xfrm rot="1685762">
            <a:off x="3917481" y="4596010"/>
            <a:ext cx="1826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Settings Configuration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D5EEA-CA16-FD41-8DC3-BF8E61754497}"/>
              </a:ext>
            </a:extLst>
          </p:cNvPr>
          <p:cNvSpPr txBox="1"/>
          <p:nvPr/>
        </p:nvSpPr>
        <p:spPr>
          <a:xfrm rot="1685762">
            <a:off x="3496805" y="5227846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Oscilloscope Reading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B66467-1EC5-0346-8A13-8A0F317E6502}"/>
              </a:ext>
            </a:extLst>
          </p:cNvPr>
          <p:cNvSpPr txBox="1"/>
          <p:nvPr/>
        </p:nvSpPr>
        <p:spPr>
          <a:xfrm rot="20390368">
            <a:off x="3707875" y="3180752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Circuit Change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181FCBA-960A-EB48-A551-BCA8E07F8DBE}"/>
              </a:ext>
            </a:extLst>
          </p:cNvPr>
          <p:cNvCxnSpPr>
            <a:cxnSpLocks/>
          </p:cNvCxnSpPr>
          <p:nvPr/>
        </p:nvCxnSpPr>
        <p:spPr>
          <a:xfrm flipH="1">
            <a:off x="3938566" y="3367654"/>
            <a:ext cx="1556148" cy="62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3F6D389-38A3-F447-8D73-5B8D7079C282}"/>
              </a:ext>
            </a:extLst>
          </p:cNvPr>
          <p:cNvSpPr txBox="1"/>
          <p:nvPr/>
        </p:nvSpPr>
        <p:spPr>
          <a:xfrm rot="20390368">
            <a:off x="3996018" y="3728863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Schematic View</a:t>
            </a:r>
          </a:p>
        </p:txBody>
      </p:sp>
    </p:spTree>
    <p:extLst>
      <p:ext uri="{BB962C8B-B14F-4D97-AF65-F5344CB8AC3E}">
        <p14:creationId xmlns:p14="http://schemas.microsoft.com/office/powerpoint/2010/main" val="321166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577E-0271-524C-B666-C54F66A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8" y="-42062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Concrete Example – Lab 1 ELEC2133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4CC91241-2997-B846-8DB6-20E719B0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49" y="2397211"/>
            <a:ext cx="5441169" cy="42260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C2613F-FEB7-4347-8F56-DE685FEFE859}"/>
              </a:ext>
            </a:extLst>
          </p:cNvPr>
          <p:cNvSpPr txBox="1"/>
          <p:nvPr/>
        </p:nvSpPr>
        <p:spPr>
          <a:xfrm>
            <a:off x="1068388" y="1410229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Shortcomings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91D664-1F28-544C-8D8A-44B2D8082095}"/>
              </a:ext>
            </a:extLst>
          </p:cNvPr>
          <p:cNvSpPr txBox="1"/>
          <p:nvPr/>
        </p:nvSpPr>
        <p:spPr>
          <a:xfrm>
            <a:off x="5834919" y="2524914"/>
            <a:ext cx="567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Circuit Schematic is simply presented to students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398CBB-41D0-CC4C-99D2-3050ED30A705}"/>
              </a:ext>
            </a:extLst>
          </p:cNvPr>
          <p:cNvSpPr txBox="1"/>
          <p:nvPr/>
        </p:nvSpPr>
        <p:spPr>
          <a:xfrm>
            <a:off x="5842093" y="3049009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Schematic (vs. breadboard) view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59473C-CA22-BA4E-A7BA-104017767AE5}"/>
              </a:ext>
            </a:extLst>
          </p:cNvPr>
          <p:cNvSpPr txBox="1"/>
          <p:nvPr/>
        </p:nvSpPr>
        <p:spPr>
          <a:xfrm>
            <a:off x="5795318" y="3594423"/>
            <a:ext cx="567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Idealized sources (as opposed to sig-gen and PS)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3AFFF3-58B5-2041-9607-28F1C44BD512}"/>
              </a:ext>
            </a:extLst>
          </p:cNvPr>
          <p:cNvSpPr txBox="1"/>
          <p:nvPr/>
        </p:nvSpPr>
        <p:spPr>
          <a:xfrm>
            <a:off x="5795318" y="4118518"/>
            <a:ext cx="560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can be “brute forced” due to finite switches</a:t>
            </a:r>
          </a:p>
        </p:txBody>
      </p:sp>
    </p:spTree>
    <p:extLst>
      <p:ext uri="{BB962C8B-B14F-4D97-AF65-F5344CB8AC3E}">
        <p14:creationId xmlns:p14="http://schemas.microsoft.com/office/powerpoint/2010/main" val="278205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udent working in library at night">
            <a:extLst>
              <a:ext uri="{FF2B5EF4-FFF2-40B4-BE49-F238E27FC236}">
                <a16:creationId xmlns:a16="http://schemas.microsoft.com/office/drawing/2014/main" id="{39432B51-710A-E64E-8440-674B3597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</a:blip>
          <a:srcRect t="7802" b="78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57E45-786A-004C-89FC-028D200C5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Current Solutions in Academic Literature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454C5-3F16-C741-B540-C3F1B5DE6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Jack Renshaw (z5114675) UG Thesis 2021/22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0671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</TotalTime>
  <Words>726</Words>
  <Application>Microsoft Macintosh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Remote Electronics Laboratories</vt:lpstr>
      <vt:lpstr>Context</vt:lpstr>
      <vt:lpstr>Purpose of Laboratories</vt:lpstr>
      <vt:lpstr>The Pedagogy of Laboratories</vt:lpstr>
      <vt:lpstr>Laboratories within Electronics Engineering</vt:lpstr>
      <vt:lpstr>A Concrete Example – Lab 1 ELEC2133</vt:lpstr>
      <vt:lpstr>A Concrete Example – Lab 1 ELEC2133</vt:lpstr>
      <vt:lpstr>A Concrete Example – Lab 1 ELEC2133</vt:lpstr>
      <vt:lpstr>Current Solutions in Academic Literature</vt:lpstr>
      <vt:lpstr>RedPitaya</vt:lpstr>
      <vt:lpstr>RedPitaya</vt:lpstr>
      <vt:lpstr>RedPitaya</vt:lpstr>
      <vt:lpstr>Preliminary Work and Design</vt:lpstr>
      <vt:lpstr>High Level Design</vt:lpstr>
      <vt:lpstr>Thesis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Electronics Laboratories</dc:title>
  <dc:creator>Jack Renshaw</dc:creator>
  <cp:lastModifiedBy>Jack Renshaw</cp:lastModifiedBy>
  <cp:revision>8</cp:revision>
  <dcterms:created xsi:type="dcterms:W3CDTF">2021-10-22T22:06:41Z</dcterms:created>
  <dcterms:modified xsi:type="dcterms:W3CDTF">2021-10-28T09:58:23Z</dcterms:modified>
</cp:coreProperties>
</file>